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1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BF2149-8059-FE44-A03A-0A6B7172B4A1}" v="7" dt="2024-05-27T14:42:39.134"/>
    <p1510:client id="{D54E1F82-8ED2-D5C6-A897-68E085B9188A}" v="715" dt="2024-05-27T16:09:41.998"/>
    <p1510:client id="{F68D9AD3-242E-7906-A5BA-89C2C6DDB9E5}" v="12" dt="2024-05-28T15:14:11.5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CB21B2-F8E4-EAF7-40E2-1812B9254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E63B8F-7091-E745-52B7-7A51C615B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A20495-A870-BF5B-9D66-262E65942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2CC30D-03FF-BE5C-165D-F0D61036C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AE9EA9-5571-040C-0784-6F6102A1F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9140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7E2F2B-AD34-26D2-25F1-D649BB63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5C4795-99A3-1340-DC35-FB703B78C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7A4A79-D8FE-862E-DE88-FE3ADB64C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6848FC-5A14-D7E2-0286-AB01A977B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38FF5A-E849-19AB-BE6E-E318C1F10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869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742F595-A4F5-71D1-35A6-2269BF5A08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5620940-B324-544C-1B5E-D132359266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7309BB-93D1-6FE3-F70F-D9682D6F2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3BC9ED-5C90-73A4-59DE-559A31039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342838-F7A2-DB96-8670-FDF13515D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2146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F4A4E0-3F02-9AAF-1CE7-2E36840C3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BF60FB-AC90-9CEB-01A9-9BF0AAFB5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BC8486-8599-7B9A-3B3C-A33F4B3B2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D2915C-C5B6-E977-D7A1-486035845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0BDFC5-5C76-8E23-05E9-3834109B4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84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9DEA0F-94D9-40AD-85C3-DFA1B13D8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3410917-2148-0033-1673-DE1665F04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4AF322-4680-9068-24AE-C200061C5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A68933-3046-03C3-4819-61DCDD054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E831B5-D453-DB5C-65F3-F9101A205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2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10A723-DC3F-5931-E9AA-6E6812444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861794-F3E4-2CCA-7976-DE36632955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851DC05-7077-8F33-0698-C61C0FC5C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6A9F88-AB04-D7FA-682C-98373ACD4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0E00C0-54A8-AD55-E75E-DF81962F1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86F332-6047-D123-7405-33BAF1F0A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34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BFCF07-ED98-9E40-B5CA-46603E220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2C29D51-3413-8BF8-4FCE-4FE66F485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05198C-062C-D702-378B-40C1133A1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AA8839-0514-B49F-4E0C-BDC40D02D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F2F11EC-C3A3-2091-D6B2-61230AB977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B5D8697-80D2-B98B-72C5-E2DE904EC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72EE55C-49A1-2851-ECF1-E51101FF9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C4A4501-264A-82B0-8960-13C2F4656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16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2CB83D-C8F8-80C3-679A-199DCBB02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8D788F2-3391-65A6-CE71-B5DEB4E03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A579527-5677-A805-59FD-57427E52E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CCB8E46-55CE-6571-E607-5F65D64DC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93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11DACE7-319C-8508-280B-C867D2567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0E93C83-A107-177A-74D1-0198A0E62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728EA00-C649-FD0B-E6C5-B394E35FD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82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A53C70-202C-C92F-35BF-5D401EB2E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71E55A-AB55-4ADC-524E-EF683B280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549F6D-6C27-5971-8157-3D19DFD89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A8DF94-4DFD-595D-1073-B4C6D2CE9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B69988-CF06-1DDE-D6FE-6F09FE96C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510B9AA-66EF-3AD6-290F-1BB024536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26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DFD210-C7D0-7327-C990-39E51C1F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21BC8AB-B365-3197-B6EE-06416ECA32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EA4D85-9FAE-1639-8C02-509544A8F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D243AA-706E-986D-0B0F-20E141F1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AC5A18-24C9-3185-DB6A-F7FC5EF39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1C20DE-AA4D-7192-E341-AADA25EB4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148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158B786-B8F3-3A59-DA4C-0CD3B0693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3ACF92-799E-2DEA-2E83-97EC7E042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292AC6-9782-CB54-F73A-203DD0FD0E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8C20C-BD61-4C8E-BD32-1077DBD11680}" type="datetimeFigureOut">
              <a:rPr kumimoji="1" lang="ja-JP" altLang="en-US" smtClean="0"/>
              <a:t>2024/5/28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55DB75-7868-E0C3-DA8F-86B5A5C25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8CCE21-FA79-218A-B367-896C85FFE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2DD49-1A6D-4897-9D85-7DD015458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449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F2B9D9-66DF-C8FE-EA54-7C87F0279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9245"/>
            <a:ext cx="9144000" cy="1299510"/>
          </a:xfrm>
        </p:spPr>
        <p:txBody>
          <a:bodyPr>
            <a:noAutofit/>
          </a:bodyPr>
          <a:lstStyle/>
          <a:p>
            <a:r>
              <a:rPr kumimoji="1" lang="ja-JP" altLang="en-US" sz="8800">
                <a:solidFill>
                  <a:schemeClr val="accent5">
                    <a:lumMod val="75000"/>
                  </a:schemeClr>
                </a:solidFill>
                <a:latin typeface="+mn-lt"/>
              </a:rPr>
              <a:t>学習環境の改善案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A686AAB-190E-121D-63FF-6765A607E888}"/>
              </a:ext>
            </a:extLst>
          </p:cNvPr>
          <p:cNvSpPr txBox="1"/>
          <p:nvPr/>
        </p:nvSpPr>
        <p:spPr>
          <a:xfrm>
            <a:off x="491614" y="322402"/>
            <a:ext cx="22319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/>
              <a:t>目玉焼き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2A6277-0125-5D51-6AF2-D6F3EF613DF9}"/>
              </a:ext>
            </a:extLst>
          </p:cNvPr>
          <p:cNvSpPr txBox="1"/>
          <p:nvPr/>
        </p:nvSpPr>
        <p:spPr>
          <a:xfrm>
            <a:off x="2556384" y="353179"/>
            <a:ext cx="5132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/>
              <a:t>C1240693 </a:t>
            </a:r>
            <a:r>
              <a:rPr kumimoji="1" lang="ja-JP" altLang="en-US"/>
              <a:t>後藤優弥　　　</a:t>
            </a:r>
            <a:r>
              <a:rPr kumimoji="1" lang="en-US" altLang="ja-JP"/>
              <a:t>C1240701 </a:t>
            </a:r>
            <a:r>
              <a:rPr kumimoji="1" lang="ja-JP" altLang="en-US"/>
              <a:t>小林駿介</a:t>
            </a:r>
            <a:endParaRPr kumimoji="1" lang="en-US" altLang="ja-JP"/>
          </a:p>
          <a:p>
            <a:r>
              <a:rPr lang="en-US" altLang="ja-JP"/>
              <a:t>C1240718 </a:t>
            </a:r>
            <a:r>
              <a:rPr lang="ja-JP" altLang="en-US"/>
              <a:t>小松遼斗　　　</a:t>
            </a:r>
            <a:r>
              <a:rPr lang="en-US" altLang="ja-JP"/>
              <a:t>C1240724 </a:t>
            </a:r>
            <a:r>
              <a:rPr lang="ja-JP" altLang="en-US"/>
              <a:t>近藤花保</a:t>
            </a:r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715F2CE-ABE0-7993-6200-60E36FCA5505}"/>
              </a:ext>
            </a:extLst>
          </p:cNvPr>
          <p:cNvSpPr txBox="1"/>
          <p:nvPr/>
        </p:nvSpPr>
        <p:spPr>
          <a:xfrm>
            <a:off x="10264874" y="332732"/>
            <a:ext cx="1435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/>
              <a:t>10</a:t>
            </a:r>
            <a:r>
              <a:rPr kumimoji="1" lang="ja-JP" altLang="en-US" sz="4000"/>
              <a:t>班</a:t>
            </a:r>
          </a:p>
        </p:txBody>
      </p:sp>
    </p:spTree>
    <p:extLst>
      <p:ext uri="{BB962C8B-B14F-4D97-AF65-F5344CB8AC3E}">
        <p14:creationId xmlns:p14="http://schemas.microsoft.com/office/powerpoint/2010/main" val="116258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7AC6A4-E68B-3293-61D4-EB756DCC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897" y="414286"/>
            <a:ext cx="10515600" cy="1325563"/>
          </a:xfrm>
        </p:spPr>
        <p:txBody>
          <a:bodyPr>
            <a:normAutofit/>
          </a:bodyPr>
          <a:lstStyle/>
          <a:p>
            <a:r>
              <a:rPr kumimoji="1" lang="ja-JP" altLang="en-US" sz="6000" b="1">
                <a:solidFill>
                  <a:srgbClr val="FF0000"/>
                </a:solidFill>
                <a:latin typeface="+mj-ea"/>
              </a:rPr>
              <a:t>現状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8ECDE6-C922-32FB-E890-D084BA761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51029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u="sng"/>
              <a:t>学修スペースの課題</a:t>
            </a:r>
            <a:endParaRPr kumimoji="1" lang="en-US" altLang="ja-JP" sz="4000" u="sng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/>
              <a:t>お湯を使うのに時間が掛かる</a:t>
            </a: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endParaRPr lang="en-US" altLang="ja-JP"/>
          </a:p>
          <a:p>
            <a:pPr marL="0" indent="0">
              <a:buNone/>
            </a:pPr>
            <a:r>
              <a:rPr kumimoji="1" lang="ja-JP" altLang="en-US" sz="4000" u="sng"/>
              <a:t>ユーザーのニーズ</a:t>
            </a:r>
            <a:endParaRPr kumimoji="1" lang="en-US" altLang="ja-JP" sz="4000" u="sng"/>
          </a:p>
          <a:p>
            <a:pPr>
              <a:buFont typeface="Wingdings" panose="05000000000000000000" pitchFamily="2" charset="2"/>
              <a:buChar char="l"/>
            </a:pPr>
            <a:r>
              <a:rPr kumimoji="1" lang="ja-JP" altLang="en-US"/>
              <a:t>共同研究室にウォーターサーバーを設置してもらいたい</a:t>
            </a: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endParaRPr kumimoji="1" lang="en-US" altLang="ja-JP"/>
          </a:p>
          <a:p>
            <a:pPr marL="0" indent="0">
              <a:buNone/>
            </a:pPr>
            <a:r>
              <a:rPr kumimoji="1" lang="ja-JP" altLang="en-US" sz="4000" u="sng"/>
              <a:t>潜在的ニーズ</a:t>
            </a:r>
            <a:endParaRPr kumimoji="1" lang="en-US" altLang="ja-JP" sz="4000" u="sng"/>
          </a:p>
          <a:p>
            <a:pPr>
              <a:buFont typeface="Wingdings" panose="05000000000000000000" pitchFamily="2" charset="2"/>
              <a:buChar char="l"/>
            </a:pPr>
            <a:r>
              <a:rPr kumimoji="1" lang="ja-JP" altLang="en-US"/>
              <a:t>勉強以外に無駄な時間を使いたくない</a:t>
            </a:r>
            <a:endParaRPr kumimoji="1" lang="en-US" altLang="ja-JP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/>
              <a:t>共同研究室で長時間勉強していたい</a:t>
            </a:r>
            <a:endParaRPr kumimoji="1" lang="en-US" altLang="ja-JP"/>
          </a:p>
        </p:txBody>
      </p:sp>
    </p:spTree>
    <p:extLst>
      <p:ext uri="{BB962C8B-B14F-4D97-AF65-F5344CB8AC3E}">
        <p14:creationId xmlns:p14="http://schemas.microsoft.com/office/powerpoint/2010/main" val="1600716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41293E-4E40-9441-5D9B-3E603A74F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6000" b="1">
                <a:solidFill>
                  <a:srgbClr val="FF0000"/>
                </a:solidFill>
              </a:rPr>
              <a:t>課題</a:t>
            </a:r>
            <a:endParaRPr kumimoji="1" lang="ja-JP" altLang="en-US" sz="6000" b="1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78C172-A3F2-B38E-0DA0-668F46607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4000" u="sng"/>
              <a:t>顕在的・潜在的ニーズから捉えた点</a:t>
            </a:r>
            <a:endParaRPr kumimoji="1" lang="en-US" altLang="ja-JP" sz="4000" u="sng"/>
          </a:p>
          <a:p>
            <a:pPr>
              <a:buFont typeface="Wingdings" panose="05000000000000000000" pitchFamily="2" charset="2"/>
              <a:buChar char="l"/>
            </a:pPr>
            <a:r>
              <a:rPr kumimoji="1" lang="ja-JP" altLang="en-US"/>
              <a:t>お湯を使うのに時間が掛かる</a:t>
            </a:r>
            <a:endParaRPr kumimoji="1" lang="en-US" altLang="ja-JP"/>
          </a:p>
          <a:p>
            <a:pPr>
              <a:buFont typeface="Wingdings" panose="05000000000000000000" pitchFamily="2" charset="2"/>
              <a:buChar char="l"/>
            </a:pP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r>
              <a:rPr kumimoji="1" lang="ja-JP" altLang="en-US"/>
              <a:t>水を飲むために席を立ちたくない</a:t>
            </a:r>
            <a:endParaRPr kumimoji="1" lang="en-US" altLang="ja-JP"/>
          </a:p>
          <a:p>
            <a:pPr>
              <a:buFont typeface="Wingdings" panose="05000000000000000000" pitchFamily="2" charset="2"/>
              <a:buChar char="l"/>
            </a:pP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/>
              <a:t>飲み物を飲む時や、お昼ご飯を食べる時にウォーターサーバーを使いたい</a:t>
            </a: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/>
              <a:t>より長時間勉強できるような空間になってほしい</a:t>
            </a: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605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4EBF2-1871-8BB4-A380-933F07E42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2777"/>
            <a:ext cx="10515600" cy="1325563"/>
          </a:xfrm>
        </p:spPr>
        <p:txBody>
          <a:bodyPr>
            <a:normAutofit/>
          </a:bodyPr>
          <a:lstStyle/>
          <a:p>
            <a:r>
              <a:rPr kumimoji="1" lang="ja-JP" altLang="en-US" sz="6000" b="1">
                <a:solidFill>
                  <a:srgbClr val="FF0000"/>
                </a:solidFill>
              </a:rPr>
              <a:t>コンセプト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6D3E0C-58EE-2417-47B7-3C54E64F0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399" y="2189418"/>
            <a:ext cx="10515601" cy="37984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8000" i="1">
                <a:solidFill>
                  <a:srgbClr val="FFC000"/>
                </a:solidFill>
                <a:latin typeface="+mj-lt"/>
              </a:rPr>
              <a:t>無駄な時間を減らし、</a:t>
            </a:r>
            <a:endParaRPr lang="en-US" altLang="ja-JP" sz="8000" i="1">
              <a:solidFill>
                <a:srgbClr val="FFC000"/>
              </a:solidFill>
              <a:latin typeface="+mj-lt"/>
            </a:endParaRPr>
          </a:p>
          <a:p>
            <a:pPr marL="0" indent="0">
              <a:buNone/>
            </a:pPr>
            <a:r>
              <a:rPr lang="ja-JP" altLang="en-US" sz="8000" i="1">
                <a:solidFill>
                  <a:srgbClr val="FFC000"/>
                </a:solidFill>
                <a:latin typeface="+mj-lt"/>
              </a:rPr>
              <a:t>快適に使用できる　　共同研究室にする</a:t>
            </a:r>
            <a:endParaRPr kumimoji="1" lang="en-US" altLang="ja-JP" sz="8000" i="1">
              <a:solidFill>
                <a:srgbClr val="FFC000"/>
              </a:solidFill>
              <a:latin typeface="+mj-lt"/>
            </a:endParaRPr>
          </a:p>
          <a:p>
            <a:pPr marL="0" indent="0">
              <a:buNone/>
            </a:pPr>
            <a:endParaRPr kumimoji="1" lang="en-US" altLang="ja-JP" sz="8000"/>
          </a:p>
          <a:p>
            <a:pPr marL="0" indent="0">
              <a:buNone/>
            </a:pPr>
            <a:endParaRPr lang="en-US" altLang="ja-JP" sz="8000" u="sng"/>
          </a:p>
          <a:p>
            <a:pPr>
              <a:buFont typeface="Wingdings" panose="05000000000000000000" pitchFamily="2" charset="2"/>
              <a:buChar char="l"/>
            </a:pPr>
            <a:endParaRPr lang="en-US" altLang="ja-JP" sz="8000" u="sng"/>
          </a:p>
        </p:txBody>
      </p:sp>
    </p:spTree>
    <p:extLst>
      <p:ext uri="{BB962C8B-B14F-4D97-AF65-F5344CB8AC3E}">
        <p14:creationId xmlns:p14="http://schemas.microsoft.com/office/powerpoint/2010/main" val="2006670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422BE6-B02F-54BE-B4A9-39690DA08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kumimoji="1" lang="ja-JP" altLang="en-US" sz="6000" b="1">
                <a:solidFill>
                  <a:srgbClr val="FF0000"/>
                </a:solidFill>
              </a:rPr>
              <a:t>プロダクト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731309-5AF9-A1E7-28A6-1A12DF76D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u="sng"/>
              <a:t>具体的なサービス</a:t>
            </a:r>
            <a:endParaRPr kumimoji="1" lang="en-US" altLang="ja-JP" sz="4000" u="sng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/>
              <a:t>各机に水が出る蛇口を付ける</a:t>
            </a: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endParaRPr lang="en-US" altLang="ja-JP" u="sng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/>
              <a:t>蛇口からお湯が出るようにする</a:t>
            </a:r>
            <a:endParaRPr lang="en-US" altLang="ja-JP"/>
          </a:p>
          <a:p>
            <a:pPr marL="0" indent="0">
              <a:buNone/>
            </a:pPr>
            <a:r>
              <a:rPr kumimoji="1" lang="ja-JP" altLang="en-US"/>
              <a:t>（お寿司屋さんのテーブルについてあるようなもの）</a:t>
            </a:r>
            <a:endParaRPr kumimoji="1" lang="en-US" altLang="ja-JP"/>
          </a:p>
          <a:p>
            <a:pPr marL="0" indent="0">
              <a:buNone/>
            </a:pP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/>
              <a:t>机の上に食べ物を置いておく</a:t>
            </a:r>
            <a:endParaRPr lang="en-US" altLang="ja-JP"/>
          </a:p>
          <a:p>
            <a:pPr marL="0" indent="0">
              <a:buNone/>
            </a:pPr>
            <a:r>
              <a:rPr lang="ja-JP" altLang="en-US"/>
              <a:t>（集中力を保つためのお菓子や飲み物のスティックなど）</a:t>
            </a: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endParaRPr kumimoji="1" lang="en-US" altLang="ja-JP"/>
          </a:p>
          <a:p>
            <a:pPr marL="0" indent="0">
              <a:buNone/>
            </a:pP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endParaRPr kumimoji="1" lang="en-US" altLang="ja-JP"/>
          </a:p>
        </p:txBody>
      </p:sp>
    </p:spTree>
    <p:extLst>
      <p:ext uri="{BB962C8B-B14F-4D97-AF65-F5344CB8AC3E}">
        <p14:creationId xmlns:p14="http://schemas.microsoft.com/office/powerpoint/2010/main" val="70279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D83CCDC-B7AD-31BB-4234-8873D45DBD3A}"/>
              </a:ext>
            </a:extLst>
          </p:cNvPr>
          <p:cNvSpPr/>
          <p:nvPr/>
        </p:nvSpPr>
        <p:spPr>
          <a:xfrm>
            <a:off x="5536030" y="6343402"/>
            <a:ext cx="1119940" cy="355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629A51-6DAA-11BB-3D54-CDD01C581C88}"/>
              </a:ext>
            </a:extLst>
          </p:cNvPr>
          <p:cNvSpPr txBox="1"/>
          <p:nvPr/>
        </p:nvSpPr>
        <p:spPr>
          <a:xfrm>
            <a:off x="5640779" y="5818909"/>
            <a:ext cx="91044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 sz="2800">
                <a:latin typeface="游ゴシック"/>
                <a:ea typeface="游ゴシック"/>
              </a:rPr>
              <a:t>入口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49684A6-033D-7AA9-EAC2-2042C5E20F54}"/>
              </a:ext>
            </a:extLst>
          </p:cNvPr>
          <p:cNvSpPr/>
          <p:nvPr/>
        </p:nvSpPr>
        <p:spPr>
          <a:xfrm>
            <a:off x="296883" y="86451"/>
            <a:ext cx="11598233" cy="625433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EB80B85-F8B7-9E7F-1DAD-2C7F949F1307}"/>
              </a:ext>
            </a:extLst>
          </p:cNvPr>
          <p:cNvSpPr/>
          <p:nvPr/>
        </p:nvSpPr>
        <p:spPr>
          <a:xfrm>
            <a:off x="311260" y="1973059"/>
            <a:ext cx="11598233" cy="5937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39EC2542-3062-F785-5433-FD71177F881E}"/>
              </a:ext>
            </a:extLst>
          </p:cNvPr>
          <p:cNvSpPr/>
          <p:nvPr/>
        </p:nvSpPr>
        <p:spPr>
          <a:xfrm>
            <a:off x="681709" y="3771722"/>
            <a:ext cx="2161645" cy="8127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697BE1B-6EEA-2EFA-BBEB-0C64A6709FDB}"/>
              </a:ext>
            </a:extLst>
          </p:cNvPr>
          <p:cNvSpPr/>
          <p:nvPr/>
        </p:nvSpPr>
        <p:spPr>
          <a:xfrm>
            <a:off x="301924" y="6052868"/>
            <a:ext cx="5118338" cy="2875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>
                <a:ea typeface="游ゴシック"/>
              </a:rPr>
              <a:t>ロッカー</a:t>
            </a:r>
            <a:endParaRPr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EA74656-081A-A3ED-99A2-4480E4D48DCA}"/>
              </a:ext>
            </a:extLst>
          </p:cNvPr>
          <p:cNvSpPr/>
          <p:nvPr/>
        </p:nvSpPr>
        <p:spPr>
          <a:xfrm>
            <a:off x="6728604" y="6052867"/>
            <a:ext cx="5161470" cy="2875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>
                <a:ea typeface="游ゴシック"/>
              </a:rPr>
              <a:t>ロッカー</a:t>
            </a:r>
            <a:endParaRPr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03177E7-9331-AF1B-5222-BBDF4A11E597}"/>
              </a:ext>
            </a:extLst>
          </p:cNvPr>
          <p:cNvSpPr/>
          <p:nvPr/>
        </p:nvSpPr>
        <p:spPr>
          <a:xfrm>
            <a:off x="820256" y="1915175"/>
            <a:ext cx="1119940" cy="1684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86CF47C-FE02-7775-8E74-16789C9A00AA}"/>
              </a:ext>
            </a:extLst>
          </p:cNvPr>
          <p:cNvSpPr/>
          <p:nvPr/>
        </p:nvSpPr>
        <p:spPr>
          <a:xfrm>
            <a:off x="2501660" y="86264"/>
            <a:ext cx="0" cy="18834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3B8625A-EBFF-2B0E-586C-F30E43B4256F}"/>
              </a:ext>
            </a:extLst>
          </p:cNvPr>
          <p:cNvSpPr/>
          <p:nvPr/>
        </p:nvSpPr>
        <p:spPr>
          <a:xfrm>
            <a:off x="4783138" y="85725"/>
            <a:ext cx="0" cy="188436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9260E1C-40CE-8518-271A-314AEC7FEA09}"/>
              </a:ext>
            </a:extLst>
          </p:cNvPr>
          <p:cNvSpPr/>
          <p:nvPr/>
        </p:nvSpPr>
        <p:spPr>
          <a:xfrm>
            <a:off x="7064375" y="85725"/>
            <a:ext cx="0" cy="188436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953CC42-6A1F-F5CD-5BF0-F656D07D9ED2}"/>
              </a:ext>
            </a:extLst>
          </p:cNvPr>
          <p:cNvSpPr/>
          <p:nvPr/>
        </p:nvSpPr>
        <p:spPr>
          <a:xfrm>
            <a:off x="9345282" y="86262"/>
            <a:ext cx="0" cy="18834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DCB696E-2105-A62F-A690-DDDD05882488}"/>
              </a:ext>
            </a:extLst>
          </p:cNvPr>
          <p:cNvSpPr/>
          <p:nvPr/>
        </p:nvSpPr>
        <p:spPr>
          <a:xfrm>
            <a:off x="3123247" y="1914241"/>
            <a:ext cx="1119940" cy="1684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87282FE-1FCC-FC79-F5F8-8F614B6DE0E4}"/>
              </a:ext>
            </a:extLst>
          </p:cNvPr>
          <p:cNvSpPr/>
          <p:nvPr/>
        </p:nvSpPr>
        <p:spPr>
          <a:xfrm>
            <a:off x="5402151" y="1915174"/>
            <a:ext cx="1119940" cy="1684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7110319-CEB6-5F0A-32BE-6F3EC494EF67}"/>
              </a:ext>
            </a:extLst>
          </p:cNvPr>
          <p:cNvSpPr/>
          <p:nvPr/>
        </p:nvSpPr>
        <p:spPr>
          <a:xfrm>
            <a:off x="7727735" y="1915173"/>
            <a:ext cx="1119940" cy="1684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B0FD93EC-070F-66C6-CF59-C689FE22CF77}"/>
              </a:ext>
            </a:extLst>
          </p:cNvPr>
          <p:cNvSpPr/>
          <p:nvPr/>
        </p:nvSpPr>
        <p:spPr>
          <a:xfrm>
            <a:off x="10116991" y="1915174"/>
            <a:ext cx="1119940" cy="1684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5CA1F74-1446-C54D-B67E-879045F6A833}"/>
              </a:ext>
            </a:extLst>
          </p:cNvPr>
          <p:cNvSpPr txBox="1"/>
          <p:nvPr/>
        </p:nvSpPr>
        <p:spPr>
          <a:xfrm>
            <a:off x="675735" y="833886"/>
            <a:ext cx="15383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教授の部屋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C2CEAAE8-4CE2-08BF-FED4-C4F779D3D14D}"/>
              </a:ext>
            </a:extLst>
          </p:cNvPr>
          <p:cNvSpPr txBox="1"/>
          <p:nvPr/>
        </p:nvSpPr>
        <p:spPr>
          <a:xfrm>
            <a:off x="2990489" y="833885"/>
            <a:ext cx="15383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教授の部屋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82A7C55-D01D-86DA-42DE-8877E839CE7D}"/>
              </a:ext>
            </a:extLst>
          </p:cNvPr>
          <p:cNvSpPr txBox="1"/>
          <p:nvPr/>
        </p:nvSpPr>
        <p:spPr>
          <a:xfrm>
            <a:off x="5190224" y="833884"/>
            <a:ext cx="15383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教授の部屋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61111DCD-5CFF-089B-51AB-D18BA1BA489B}"/>
              </a:ext>
            </a:extLst>
          </p:cNvPr>
          <p:cNvSpPr txBox="1"/>
          <p:nvPr/>
        </p:nvSpPr>
        <p:spPr>
          <a:xfrm>
            <a:off x="7476223" y="848261"/>
            <a:ext cx="15383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教授の部屋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8BE4E02-D9C4-B4ED-3D00-6D9299ECEDF5}"/>
              </a:ext>
            </a:extLst>
          </p:cNvPr>
          <p:cNvSpPr txBox="1"/>
          <p:nvPr/>
        </p:nvSpPr>
        <p:spPr>
          <a:xfrm>
            <a:off x="9905997" y="848261"/>
            <a:ext cx="15383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教授の部屋</a:t>
            </a:r>
          </a:p>
        </p:txBody>
      </p:sp>
      <p:sp>
        <p:nvSpPr>
          <p:cNvPr id="37" name="フローチャート: 結合子 36">
            <a:extLst>
              <a:ext uri="{FF2B5EF4-FFF2-40B4-BE49-F238E27FC236}">
                <a16:creationId xmlns:a16="http://schemas.microsoft.com/office/drawing/2014/main" id="{9A47FFC5-5908-1F54-A363-32BA9E23952E}"/>
              </a:ext>
            </a:extLst>
          </p:cNvPr>
          <p:cNvSpPr/>
          <p:nvPr/>
        </p:nvSpPr>
        <p:spPr>
          <a:xfrm>
            <a:off x="997866" y="4756573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8" name="フローチャート: 結合子 37">
            <a:extLst>
              <a:ext uri="{FF2B5EF4-FFF2-40B4-BE49-F238E27FC236}">
                <a16:creationId xmlns:a16="http://schemas.microsoft.com/office/drawing/2014/main" id="{5A490C40-0EB4-8CF7-6060-0C16A516C314}"/>
              </a:ext>
            </a:extLst>
          </p:cNvPr>
          <p:cNvSpPr/>
          <p:nvPr/>
        </p:nvSpPr>
        <p:spPr>
          <a:xfrm>
            <a:off x="2148054" y="4756572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9" name="フローチャート: 結合子 38">
            <a:extLst>
              <a:ext uri="{FF2B5EF4-FFF2-40B4-BE49-F238E27FC236}">
                <a16:creationId xmlns:a16="http://schemas.microsoft.com/office/drawing/2014/main" id="{CB420E77-F826-8431-EE7D-D907564D984E}"/>
              </a:ext>
            </a:extLst>
          </p:cNvPr>
          <p:cNvSpPr/>
          <p:nvPr/>
        </p:nvSpPr>
        <p:spPr>
          <a:xfrm>
            <a:off x="997865" y="3433854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0" name="フローチャート: 結合子 39">
            <a:extLst>
              <a:ext uri="{FF2B5EF4-FFF2-40B4-BE49-F238E27FC236}">
                <a16:creationId xmlns:a16="http://schemas.microsoft.com/office/drawing/2014/main" id="{FD2735C1-3475-00AB-32A8-A68AF54ED1AB}"/>
              </a:ext>
            </a:extLst>
          </p:cNvPr>
          <p:cNvSpPr/>
          <p:nvPr/>
        </p:nvSpPr>
        <p:spPr>
          <a:xfrm>
            <a:off x="2148053" y="3433853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074F3D85-68D4-DD1E-C1FC-6A151A44679B}"/>
              </a:ext>
            </a:extLst>
          </p:cNvPr>
          <p:cNvSpPr/>
          <p:nvPr/>
        </p:nvSpPr>
        <p:spPr>
          <a:xfrm>
            <a:off x="3370274" y="3771721"/>
            <a:ext cx="2161645" cy="8127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/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CF25EB31-3E03-DA75-5A89-848F3A41FB82}"/>
              </a:ext>
            </a:extLst>
          </p:cNvPr>
          <p:cNvSpPr/>
          <p:nvPr/>
        </p:nvSpPr>
        <p:spPr>
          <a:xfrm>
            <a:off x="6734577" y="3742967"/>
            <a:ext cx="2161645" cy="8127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/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2849A711-C81F-2344-FF25-60BC840BC78C}"/>
              </a:ext>
            </a:extLst>
          </p:cNvPr>
          <p:cNvSpPr/>
          <p:nvPr/>
        </p:nvSpPr>
        <p:spPr>
          <a:xfrm>
            <a:off x="9365633" y="3742967"/>
            <a:ext cx="2161645" cy="8127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/>
          </a:p>
        </p:txBody>
      </p:sp>
      <p:sp>
        <p:nvSpPr>
          <p:cNvPr id="44" name="フローチャート: 結合子 43">
            <a:extLst>
              <a:ext uri="{FF2B5EF4-FFF2-40B4-BE49-F238E27FC236}">
                <a16:creationId xmlns:a16="http://schemas.microsoft.com/office/drawing/2014/main" id="{A88DDF2E-0CFA-807A-3C03-BBF3FCD8EF3D}"/>
              </a:ext>
            </a:extLst>
          </p:cNvPr>
          <p:cNvSpPr/>
          <p:nvPr/>
        </p:nvSpPr>
        <p:spPr>
          <a:xfrm>
            <a:off x="3657677" y="4713440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5" name="フローチャート: 結合子 44">
            <a:extLst>
              <a:ext uri="{FF2B5EF4-FFF2-40B4-BE49-F238E27FC236}">
                <a16:creationId xmlns:a16="http://schemas.microsoft.com/office/drawing/2014/main" id="{4316ABEB-C081-D2F0-1454-DAB4EB22074A}"/>
              </a:ext>
            </a:extLst>
          </p:cNvPr>
          <p:cNvSpPr/>
          <p:nvPr/>
        </p:nvSpPr>
        <p:spPr>
          <a:xfrm>
            <a:off x="4807865" y="4713439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6" name="フローチャート: 結合子 45">
            <a:extLst>
              <a:ext uri="{FF2B5EF4-FFF2-40B4-BE49-F238E27FC236}">
                <a16:creationId xmlns:a16="http://schemas.microsoft.com/office/drawing/2014/main" id="{FAB8AD1E-1661-0F54-BA1C-102B33324E95}"/>
              </a:ext>
            </a:extLst>
          </p:cNvPr>
          <p:cNvSpPr/>
          <p:nvPr/>
        </p:nvSpPr>
        <p:spPr>
          <a:xfrm>
            <a:off x="3657676" y="3390721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7" name="フローチャート: 結合子 46">
            <a:extLst>
              <a:ext uri="{FF2B5EF4-FFF2-40B4-BE49-F238E27FC236}">
                <a16:creationId xmlns:a16="http://schemas.microsoft.com/office/drawing/2014/main" id="{BF1E1933-38F0-3B19-5473-11609EAF604E}"/>
              </a:ext>
            </a:extLst>
          </p:cNvPr>
          <p:cNvSpPr/>
          <p:nvPr/>
        </p:nvSpPr>
        <p:spPr>
          <a:xfrm>
            <a:off x="4807864" y="3390720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8" name="フローチャート: 結合子 47">
            <a:extLst>
              <a:ext uri="{FF2B5EF4-FFF2-40B4-BE49-F238E27FC236}">
                <a16:creationId xmlns:a16="http://schemas.microsoft.com/office/drawing/2014/main" id="{63B23AA3-E490-0588-A141-AD607D9278C5}"/>
              </a:ext>
            </a:extLst>
          </p:cNvPr>
          <p:cNvSpPr/>
          <p:nvPr/>
        </p:nvSpPr>
        <p:spPr>
          <a:xfrm>
            <a:off x="7136998" y="4713441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9" name="フローチャート: 結合子 48">
            <a:extLst>
              <a:ext uri="{FF2B5EF4-FFF2-40B4-BE49-F238E27FC236}">
                <a16:creationId xmlns:a16="http://schemas.microsoft.com/office/drawing/2014/main" id="{F570DC68-7D23-54D5-E0C6-BE1D05E85912}"/>
              </a:ext>
            </a:extLst>
          </p:cNvPr>
          <p:cNvSpPr/>
          <p:nvPr/>
        </p:nvSpPr>
        <p:spPr>
          <a:xfrm>
            <a:off x="8287186" y="4713440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0" name="フローチャート: 結合子 49">
            <a:extLst>
              <a:ext uri="{FF2B5EF4-FFF2-40B4-BE49-F238E27FC236}">
                <a16:creationId xmlns:a16="http://schemas.microsoft.com/office/drawing/2014/main" id="{DBBF0EB2-EC86-7065-CF26-B37F8CDF3C14}"/>
              </a:ext>
            </a:extLst>
          </p:cNvPr>
          <p:cNvSpPr/>
          <p:nvPr/>
        </p:nvSpPr>
        <p:spPr>
          <a:xfrm>
            <a:off x="7136997" y="3390722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1" name="フローチャート: 結合子 50">
            <a:extLst>
              <a:ext uri="{FF2B5EF4-FFF2-40B4-BE49-F238E27FC236}">
                <a16:creationId xmlns:a16="http://schemas.microsoft.com/office/drawing/2014/main" id="{2F39F131-639B-0A4F-462A-DC1B44FD0947}"/>
              </a:ext>
            </a:extLst>
          </p:cNvPr>
          <p:cNvSpPr/>
          <p:nvPr/>
        </p:nvSpPr>
        <p:spPr>
          <a:xfrm>
            <a:off x="8287185" y="3390721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フローチャート: 結合子 51">
            <a:extLst>
              <a:ext uri="{FF2B5EF4-FFF2-40B4-BE49-F238E27FC236}">
                <a16:creationId xmlns:a16="http://schemas.microsoft.com/office/drawing/2014/main" id="{D43DD3D0-73DE-84C3-846F-C0C7ECF3574B}"/>
              </a:ext>
            </a:extLst>
          </p:cNvPr>
          <p:cNvSpPr/>
          <p:nvPr/>
        </p:nvSpPr>
        <p:spPr>
          <a:xfrm>
            <a:off x="9710545" y="4699063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3" name="フローチャート: 結合子 52">
            <a:extLst>
              <a:ext uri="{FF2B5EF4-FFF2-40B4-BE49-F238E27FC236}">
                <a16:creationId xmlns:a16="http://schemas.microsoft.com/office/drawing/2014/main" id="{4F4EF0FF-5275-3070-82DE-49096DEE560A}"/>
              </a:ext>
            </a:extLst>
          </p:cNvPr>
          <p:cNvSpPr/>
          <p:nvPr/>
        </p:nvSpPr>
        <p:spPr>
          <a:xfrm>
            <a:off x="10860733" y="4699062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4" name="フローチャート: 結合子 53">
            <a:extLst>
              <a:ext uri="{FF2B5EF4-FFF2-40B4-BE49-F238E27FC236}">
                <a16:creationId xmlns:a16="http://schemas.microsoft.com/office/drawing/2014/main" id="{D594CC89-C1E0-7F24-E4E2-A80263B31E94}"/>
              </a:ext>
            </a:extLst>
          </p:cNvPr>
          <p:cNvSpPr/>
          <p:nvPr/>
        </p:nvSpPr>
        <p:spPr>
          <a:xfrm>
            <a:off x="9710544" y="3376344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5" name="フローチャート: 結合子 54">
            <a:extLst>
              <a:ext uri="{FF2B5EF4-FFF2-40B4-BE49-F238E27FC236}">
                <a16:creationId xmlns:a16="http://schemas.microsoft.com/office/drawing/2014/main" id="{81058FAF-D24F-53A4-108D-809DC087EEC3}"/>
              </a:ext>
            </a:extLst>
          </p:cNvPr>
          <p:cNvSpPr/>
          <p:nvPr/>
        </p:nvSpPr>
        <p:spPr>
          <a:xfrm>
            <a:off x="10860732" y="3376343"/>
            <a:ext cx="359434" cy="31630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6B66A6B2-E553-41D9-3005-CF7A5E4F8EBB}"/>
              </a:ext>
            </a:extLst>
          </p:cNvPr>
          <p:cNvSpPr/>
          <p:nvPr/>
        </p:nvSpPr>
        <p:spPr>
          <a:xfrm>
            <a:off x="1448227" y="4075786"/>
            <a:ext cx="618226" cy="20128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A7E671FA-EDDA-15F4-A21A-97FF9AC4E789}"/>
              </a:ext>
            </a:extLst>
          </p:cNvPr>
          <p:cNvSpPr/>
          <p:nvPr/>
        </p:nvSpPr>
        <p:spPr>
          <a:xfrm>
            <a:off x="4151170" y="4075785"/>
            <a:ext cx="618226" cy="20128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8740FF98-619E-3F7A-107D-92649730AC20}"/>
              </a:ext>
            </a:extLst>
          </p:cNvPr>
          <p:cNvSpPr/>
          <p:nvPr/>
        </p:nvSpPr>
        <p:spPr>
          <a:xfrm>
            <a:off x="7515471" y="4075784"/>
            <a:ext cx="618226" cy="20128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0FDFE03C-D15D-92CA-9AD0-795B01034D3B}"/>
              </a:ext>
            </a:extLst>
          </p:cNvPr>
          <p:cNvSpPr/>
          <p:nvPr/>
        </p:nvSpPr>
        <p:spPr>
          <a:xfrm>
            <a:off x="10146527" y="4075783"/>
            <a:ext cx="618226" cy="20128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60B3ED34-019A-372E-095B-96A164532967}"/>
              </a:ext>
            </a:extLst>
          </p:cNvPr>
          <p:cNvSpPr/>
          <p:nvPr/>
        </p:nvSpPr>
        <p:spPr>
          <a:xfrm>
            <a:off x="746946" y="4143994"/>
            <a:ext cx="373811" cy="129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A11F963C-527E-6F07-C2FB-899AC76B939D}"/>
              </a:ext>
            </a:extLst>
          </p:cNvPr>
          <p:cNvSpPr/>
          <p:nvPr/>
        </p:nvSpPr>
        <p:spPr>
          <a:xfrm>
            <a:off x="2420321" y="4143993"/>
            <a:ext cx="373811" cy="129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7C2BB49D-F63F-E086-676D-DC34F3A5C9DA}"/>
              </a:ext>
            </a:extLst>
          </p:cNvPr>
          <p:cNvSpPr/>
          <p:nvPr/>
        </p:nvSpPr>
        <p:spPr>
          <a:xfrm>
            <a:off x="3440926" y="4139512"/>
            <a:ext cx="373811" cy="129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EFE46DB-534E-9BAF-55FE-C8BD62588A1D}"/>
              </a:ext>
            </a:extLst>
          </p:cNvPr>
          <p:cNvSpPr/>
          <p:nvPr/>
        </p:nvSpPr>
        <p:spPr>
          <a:xfrm>
            <a:off x="5074717" y="4139511"/>
            <a:ext cx="373811" cy="129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554CC5EE-5DD9-5E30-3A09-0C42235C964E}"/>
              </a:ext>
            </a:extLst>
          </p:cNvPr>
          <p:cNvSpPr/>
          <p:nvPr/>
        </p:nvSpPr>
        <p:spPr>
          <a:xfrm>
            <a:off x="6799814" y="4110758"/>
            <a:ext cx="373811" cy="129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F31F0B07-9351-A116-0AFE-908B179ABAD8}"/>
              </a:ext>
            </a:extLst>
          </p:cNvPr>
          <p:cNvSpPr/>
          <p:nvPr/>
        </p:nvSpPr>
        <p:spPr>
          <a:xfrm>
            <a:off x="8463293" y="4110757"/>
            <a:ext cx="373811" cy="129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7C9FD458-F19D-83BF-4DDC-A9DC2EFA0AE7}"/>
              </a:ext>
            </a:extLst>
          </p:cNvPr>
          <p:cNvSpPr/>
          <p:nvPr/>
        </p:nvSpPr>
        <p:spPr>
          <a:xfrm>
            <a:off x="9436284" y="4125135"/>
            <a:ext cx="373811" cy="129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C8C9B7DB-1A2B-96CB-EDD3-A8E2877B5439}"/>
              </a:ext>
            </a:extLst>
          </p:cNvPr>
          <p:cNvSpPr/>
          <p:nvPr/>
        </p:nvSpPr>
        <p:spPr>
          <a:xfrm>
            <a:off x="11099763" y="4125134"/>
            <a:ext cx="373811" cy="129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ACBAB2AA-9CA2-FF35-21E2-984B1240FCA1}"/>
              </a:ext>
            </a:extLst>
          </p:cNvPr>
          <p:cNvCxnSpPr/>
          <p:nvPr/>
        </p:nvCxnSpPr>
        <p:spPr>
          <a:xfrm flipH="1">
            <a:off x="1740049" y="2824568"/>
            <a:ext cx="431319" cy="12364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88E14EE1-F2B6-6DA6-C3BD-91A75216447E}"/>
              </a:ext>
            </a:extLst>
          </p:cNvPr>
          <p:cNvSpPr txBox="1"/>
          <p:nvPr/>
        </p:nvSpPr>
        <p:spPr>
          <a:xfrm>
            <a:off x="2183027" y="2512540"/>
            <a:ext cx="902043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机の真ん中に、水とお湯の出る蛇口を設置し、その机を利用してる人が移動せずに利用することを可能に</a:t>
            </a:r>
          </a:p>
        </p:txBody>
      </p:sp>
      <p:cxnSp>
        <p:nvCxnSpPr>
          <p:cNvPr id="74" name="直線矢印コネクタ 73">
            <a:extLst>
              <a:ext uri="{FF2B5EF4-FFF2-40B4-BE49-F238E27FC236}">
                <a16:creationId xmlns:a16="http://schemas.microsoft.com/office/drawing/2014/main" id="{AF7B0C9F-840F-C530-8005-BE6D4AF01364}"/>
              </a:ext>
            </a:extLst>
          </p:cNvPr>
          <p:cNvCxnSpPr/>
          <p:nvPr/>
        </p:nvCxnSpPr>
        <p:spPr>
          <a:xfrm flipH="1" flipV="1">
            <a:off x="2463192" y="4263080"/>
            <a:ext cx="560716" cy="11358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F0214C3F-22C7-6C52-811E-87430D0B1A1E}"/>
              </a:ext>
            </a:extLst>
          </p:cNvPr>
          <p:cNvSpPr txBox="1"/>
          <p:nvPr/>
        </p:nvSpPr>
        <p:spPr>
          <a:xfrm>
            <a:off x="3295134" y="5313405"/>
            <a:ext cx="807308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挿し口が2つ付いているコンセントを机一つにつき2つ設置することで、4人全員が同時に利用することを可能に</a:t>
            </a:r>
          </a:p>
        </p:txBody>
      </p:sp>
      <p:sp>
        <p:nvSpPr>
          <p:cNvPr id="76" name="円: 塗りつぶしなし 75">
            <a:extLst>
              <a:ext uri="{FF2B5EF4-FFF2-40B4-BE49-F238E27FC236}">
                <a16:creationId xmlns:a16="http://schemas.microsoft.com/office/drawing/2014/main" id="{9E768A81-408C-53EE-EE14-C01892E77779}"/>
              </a:ext>
            </a:extLst>
          </p:cNvPr>
          <p:cNvSpPr/>
          <p:nvPr/>
        </p:nvSpPr>
        <p:spPr>
          <a:xfrm>
            <a:off x="1207323" y="4126674"/>
            <a:ext cx="148441" cy="148441"/>
          </a:xfrm>
          <a:prstGeom prst="donu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77" name="円: 塗りつぶしなし 76">
            <a:extLst>
              <a:ext uri="{FF2B5EF4-FFF2-40B4-BE49-F238E27FC236}">
                <a16:creationId xmlns:a16="http://schemas.microsoft.com/office/drawing/2014/main" id="{36ACA700-09A2-A103-DA68-F6C5BB0E2A23}"/>
              </a:ext>
            </a:extLst>
          </p:cNvPr>
          <p:cNvSpPr/>
          <p:nvPr/>
        </p:nvSpPr>
        <p:spPr>
          <a:xfrm>
            <a:off x="2177141" y="4116778"/>
            <a:ext cx="148441" cy="148441"/>
          </a:xfrm>
          <a:prstGeom prst="donu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78" name="円: 塗りつぶしなし 77">
            <a:extLst>
              <a:ext uri="{FF2B5EF4-FFF2-40B4-BE49-F238E27FC236}">
                <a16:creationId xmlns:a16="http://schemas.microsoft.com/office/drawing/2014/main" id="{3EDF28CC-C190-AC6D-49B1-B5B06F59809E}"/>
              </a:ext>
            </a:extLst>
          </p:cNvPr>
          <p:cNvSpPr/>
          <p:nvPr/>
        </p:nvSpPr>
        <p:spPr>
          <a:xfrm>
            <a:off x="3889167" y="4126673"/>
            <a:ext cx="148441" cy="148441"/>
          </a:xfrm>
          <a:prstGeom prst="donu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79" name="円: 塗りつぶしなし 78">
            <a:extLst>
              <a:ext uri="{FF2B5EF4-FFF2-40B4-BE49-F238E27FC236}">
                <a16:creationId xmlns:a16="http://schemas.microsoft.com/office/drawing/2014/main" id="{1A1BA87F-193B-0C58-BDF2-FE0F0818C1B9}"/>
              </a:ext>
            </a:extLst>
          </p:cNvPr>
          <p:cNvSpPr/>
          <p:nvPr/>
        </p:nvSpPr>
        <p:spPr>
          <a:xfrm>
            <a:off x="4858985" y="4116777"/>
            <a:ext cx="148441" cy="148441"/>
          </a:xfrm>
          <a:prstGeom prst="donu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80" name="円: 塗りつぶしなし 79">
            <a:extLst>
              <a:ext uri="{FF2B5EF4-FFF2-40B4-BE49-F238E27FC236}">
                <a16:creationId xmlns:a16="http://schemas.microsoft.com/office/drawing/2014/main" id="{CE7DEA5B-CD64-C153-4807-1BC03EEDD267}"/>
              </a:ext>
            </a:extLst>
          </p:cNvPr>
          <p:cNvSpPr/>
          <p:nvPr/>
        </p:nvSpPr>
        <p:spPr>
          <a:xfrm>
            <a:off x="7253842" y="4106881"/>
            <a:ext cx="148441" cy="148441"/>
          </a:xfrm>
          <a:prstGeom prst="donu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81" name="円: 塗りつぶしなし 80">
            <a:extLst>
              <a:ext uri="{FF2B5EF4-FFF2-40B4-BE49-F238E27FC236}">
                <a16:creationId xmlns:a16="http://schemas.microsoft.com/office/drawing/2014/main" id="{5B6AF811-450B-097D-805F-AF288E0D6172}"/>
              </a:ext>
            </a:extLst>
          </p:cNvPr>
          <p:cNvSpPr/>
          <p:nvPr/>
        </p:nvSpPr>
        <p:spPr>
          <a:xfrm>
            <a:off x="8223660" y="4096985"/>
            <a:ext cx="148441" cy="148441"/>
          </a:xfrm>
          <a:prstGeom prst="donu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82" name="円: 塗りつぶしなし 81">
            <a:extLst>
              <a:ext uri="{FF2B5EF4-FFF2-40B4-BE49-F238E27FC236}">
                <a16:creationId xmlns:a16="http://schemas.microsoft.com/office/drawing/2014/main" id="{8DAD2D57-77C6-F6A4-C16D-7760134BD0DA}"/>
              </a:ext>
            </a:extLst>
          </p:cNvPr>
          <p:cNvSpPr/>
          <p:nvPr/>
        </p:nvSpPr>
        <p:spPr>
          <a:xfrm>
            <a:off x="9896102" y="4106881"/>
            <a:ext cx="148441" cy="148441"/>
          </a:xfrm>
          <a:prstGeom prst="donu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83" name="円: 塗りつぶしなし 82">
            <a:extLst>
              <a:ext uri="{FF2B5EF4-FFF2-40B4-BE49-F238E27FC236}">
                <a16:creationId xmlns:a16="http://schemas.microsoft.com/office/drawing/2014/main" id="{546FEBAB-F77A-D010-1C53-E1E695D8C933}"/>
              </a:ext>
            </a:extLst>
          </p:cNvPr>
          <p:cNvSpPr/>
          <p:nvPr/>
        </p:nvSpPr>
        <p:spPr>
          <a:xfrm>
            <a:off x="10865920" y="4096985"/>
            <a:ext cx="148441" cy="148441"/>
          </a:xfrm>
          <a:prstGeom prst="donu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84" name="直線矢印コネクタ 83">
            <a:extLst>
              <a:ext uri="{FF2B5EF4-FFF2-40B4-BE49-F238E27FC236}">
                <a16:creationId xmlns:a16="http://schemas.microsoft.com/office/drawing/2014/main" id="{56271910-43A9-11F2-7A74-649318180328}"/>
              </a:ext>
            </a:extLst>
          </p:cNvPr>
          <p:cNvCxnSpPr>
            <a:cxnSpLocks/>
          </p:cNvCxnSpPr>
          <p:nvPr/>
        </p:nvCxnSpPr>
        <p:spPr>
          <a:xfrm flipV="1">
            <a:off x="1737414" y="4292768"/>
            <a:ext cx="438790" cy="9477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E5BA0B5C-CAFC-07D3-A59D-A460DCBEEBFE}"/>
              </a:ext>
            </a:extLst>
          </p:cNvPr>
          <p:cNvSpPr txBox="1"/>
          <p:nvPr/>
        </p:nvSpPr>
        <p:spPr>
          <a:xfrm>
            <a:off x="979714" y="5314208"/>
            <a:ext cx="14250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お菓子など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1614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D27F7-E38D-E2FB-84BE-D23683D91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6000" b="1">
                <a:solidFill>
                  <a:srgbClr val="FF0000"/>
                </a:solidFill>
              </a:rPr>
              <a:t>期待される効果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AD69E2-91E9-0B4C-C50A-975980D1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kumimoji="1" lang="ja-JP" altLang="en-US" sz="4000" i="1"/>
              <a:t>席を立つ回数を減らし、勉強時間を増やすことができる</a:t>
            </a:r>
            <a:endParaRPr kumimoji="1" lang="en-US" altLang="ja-JP" sz="4000" i="1"/>
          </a:p>
          <a:p>
            <a:pPr>
              <a:buFont typeface="Wingdings" panose="05000000000000000000" pitchFamily="2" charset="2"/>
              <a:buChar char="l"/>
            </a:pP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r>
              <a:rPr kumimoji="1" lang="ja-JP" altLang="en-US" sz="4000" i="1"/>
              <a:t>休憩やお昼ご飯を食べる際に楽に行うことができる</a:t>
            </a:r>
            <a:endParaRPr kumimoji="1" lang="en-US" altLang="ja-JP" sz="4000" i="1"/>
          </a:p>
          <a:p>
            <a:pPr>
              <a:buFont typeface="Wingdings" panose="05000000000000000000" pitchFamily="2" charset="2"/>
              <a:buChar char="l"/>
            </a:pP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4000" i="1"/>
              <a:t>集中できる時間を増やすことができる</a:t>
            </a:r>
            <a:endParaRPr lang="en-US" altLang="ja-JP" sz="4000" i="1"/>
          </a:p>
          <a:p>
            <a:pPr>
              <a:buFont typeface="Wingdings" panose="05000000000000000000" pitchFamily="2" charset="2"/>
              <a:buChar char="l"/>
            </a:pPr>
            <a:endParaRPr lang="en-US" altLang="ja-JP"/>
          </a:p>
          <a:p>
            <a:pPr>
              <a:buFont typeface="Wingdings" panose="05000000000000000000" pitchFamily="2" charset="2"/>
              <a:buChar char="l"/>
            </a:pP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73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432A427F4B06E459EB287734B05E978" ma:contentTypeVersion="1" ma:contentTypeDescription="新しいドキュメントを作成します。" ma:contentTypeScope="" ma:versionID="313ad66c167948cfe4a5bf91e2e7790f">
  <xsd:schema xmlns:xsd="http://www.w3.org/2001/XMLSchema" xmlns:xs="http://www.w3.org/2001/XMLSchema" xmlns:p="http://schemas.microsoft.com/office/2006/metadata/properties" xmlns:ns3="5bed604b-b9b7-477b-a449-58b6d7c290eb" targetNamespace="http://schemas.microsoft.com/office/2006/metadata/properties" ma:root="true" ma:fieldsID="f9daaab28a3c48843e52aa003e28adce" ns3:_="">
    <xsd:import namespace="5bed604b-b9b7-477b-a449-58b6d7c290eb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ed604b-b9b7-477b-a449-58b6d7c290eb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790504-8D46-4C7D-8808-C8CA11FBD97C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3846D243-790D-4395-8BFE-4C75517A79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C8A3F5-6E82-44AC-BA77-E1B9904E120D}">
  <ds:schemaRefs>
    <ds:schemaRef ds:uri="5bed604b-b9b7-477b-a449-58b6d7c290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ワイド画面</PresentationFormat>
  <Slides>7</Slides>
  <Notes>0</Notes>
  <HiddenSlides>1</HiddenSlide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学習環境の改善案</vt:lpstr>
      <vt:lpstr>現状</vt:lpstr>
      <vt:lpstr>課題</vt:lpstr>
      <vt:lpstr>コンセプト</vt:lpstr>
      <vt:lpstr>プロダクト</vt:lpstr>
      <vt:lpstr>PowerPoint プレゼンテーション</vt:lpstr>
      <vt:lpstr>期待される効果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学習環境の改善案</dc:title>
  <dc:creator>小林駿介</dc:creator>
  <cp:revision>5</cp:revision>
  <dcterms:created xsi:type="dcterms:W3CDTF">2024-05-27T14:08:53Z</dcterms:created>
  <dcterms:modified xsi:type="dcterms:W3CDTF">2024-05-28T15:14:28Z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0x0101007432A427F4B06E459EB287734B05E978</vt:lpwstr>
  </property>
</Properties>
</file>